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grandir Wide Bold" charset="1" panose="00000805000000000000"/>
      <p:regular r:id="rId17"/>
    </p:embeddedFont>
    <p:embeddedFont>
      <p:font typeface="Agrandir Wide" charset="1" panose="00000505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5.jpe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5.jpe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5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6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1264" y="435628"/>
            <a:ext cx="8246518" cy="5135600"/>
            <a:chOff x="0" y="0"/>
            <a:chExt cx="10995357" cy="684746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9215" r="0" b="29215"/>
            <a:stretch>
              <a:fillRect/>
            </a:stretch>
          </p:blipFill>
          <p:spPr>
            <a:xfrm flipH="false" flipV="false">
              <a:off x="0" y="0"/>
              <a:ext cx="10995357" cy="684746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717495" y="435628"/>
            <a:ext cx="9262881" cy="9415745"/>
            <a:chOff x="0" y="0"/>
            <a:chExt cx="12350508" cy="1255432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339" r="0" b="9339"/>
            <a:stretch>
              <a:fillRect/>
            </a:stretch>
          </p:blipFill>
          <p:spPr>
            <a:xfrm flipH="false" flipV="false">
              <a:off x="0" y="0"/>
              <a:ext cx="12350508" cy="1255432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321264" y="4862452"/>
            <a:ext cx="8246518" cy="4988920"/>
            <a:chOff x="0" y="0"/>
            <a:chExt cx="10995357" cy="6651894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10995357" cy="6651894"/>
            </a:xfrm>
            <a:prstGeom prst="rect">
              <a:avLst/>
            </a:prstGeom>
            <a:solidFill>
              <a:srgbClr val="27F46A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659591" y="5367955"/>
            <a:ext cx="738217" cy="738217"/>
          </a:xfrm>
          <a:custGeom>
            <a:avLst/>
            <a:gdLst/>
            <a:ahLst/>
            <a:cxnLst/>
            <a:rect r="r" b="b" t="t" l="l"/>
            <a:pathLst>
              <a:path h="738217" w="738217">
                <a:moveTo>
                  <a:pt x="738218" y="0"/>
                </a:moveTo>
                <a:lnTo>
                  <a:pt x="0" y="0"/>
                </a:lnTo>
                <a:lnTo>
                  <a:pt x="0" y="738217"/>
                </a:lnTo>
                <a:lnTo>
                  <a:pt x="738218" y="738217"/>
                </a:lnTo>
                <a:lnTo>
                  <a:pt x="7382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482495" y="686407"/>
            <a:ext cx="1262002" cy="1262002"/>
            <a:chOff x="0" y="0"/>
            <a:chExt cx="1682669" cy="168266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1998118" y="5590277"/>
            <a:ext cx="6119068" cy="264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00"/>
              </a:lnSpc>
            </a:pPr>
            <a:r>
              <a:rPr lang="en-US" b="true" sz="9200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SPOTIFY</a:t>
            </a:r>
          </a:p>
          <a:p>
            <a:pPr algn="r">
              <a:lnSpc>
                <a:spcPts val="9200"/>
              </a:lnSpc>
            </a:pPr>
            <a:r>
              <a:rPr lang="en-US" b="true" sz="9200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CLONE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17015" y="8828358"/>
            <a:ext cx="4348189" cy="105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77"/>
              </a:lnSpc>
            </a:pPr>
            <a:r>
              <a:rPr lang="en-US" sz="2577" spc="-5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CHLOY COSTA </a:t>
            </a:r>
            <a:r>
              <a:rPr lang="en-US" sz="2577" spc="-51">
                <a:solidFill>
                  <a:srgbClr val="27F46A"/>
                </a:solidFill>
                <a:latin typeface="Agrandir Wide"/>
                <a:ea typeface="Agrandir Wide"/>
                <a:cs typeface="Agrandir Wide"/>
                <a:sym typeface="Agrandir Wide"/>
              </a:rPr>
              <a:t>2447116</a:t>
            </a:r>
          </a:p>
          <a:p>
            <a:pPr algn="r">
              <a:lnSpc>
                <a:spcPts val="2577"/>
              </a:lnSpc>
            </a:pPr>
            <a:r>
              <a:rPr lang="en-US" sz="2577" spc="-5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PRANAB RAI </a:t>
            </a:r>
            <a:r>
              <a:rPr lang="en-US" sz="2577" spc="-51">
                <a:solidFill>
                  <a:srgbClr val="27F46A"/>
                </a:solidFill>
                <a:latin typeface="Agrandir Wide"/>
                <a:ea typeface="Agrandir Wide"/>
                <a:cs typeface="Agrandir Wide"/>
                <a:sym typeface="Agrandir Wide"/>
              </a:rPr>
              <a:t>2447137</a:t>
            </a:r>
          </a:p>
          <a:p>
            <a:pPr algn="r">
              <a:lnSpc>
                <a:spcPts val="2577"/>
              </a:lnSpc>
            </a:pPr>
            <a:r>
              <a:rPr lang="en-US" sz="2577" spc="-5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SHANTANU DAS </a:t>
            </a:r>
            <a:r>
              <a:rPr lang="en-US" sz="2577" spc="-51">
                <a:solidFill>
                  <a:srgbClr val="27F46A"/>
                </a:solidFill>
                <a:latin typeface="Agrandir Wide"/>
                <a:ea typeface="Agrandir Wide"/>
                <a:cs typeface="Agrandir Wide"/>
                <a:sym typeface="Agrandir Wide"/>
              </a:rPr>
              <a:t>2447151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57120" y="8581521"/>
            <a:ext cx="2987039" cy="49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45"/>
              </a:lnSpc>
            </a:pPr>
            <a:r>
              <a:rPr lang="en-US" sz="3045" spc="-6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NEXT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936">
            <a:off x="5770742" y="185408"/>
            <a:ext cx="8943284" cy="2682985"/>
          </a:xfrm>
          <a:custGeom>
            <a:avLst/>
            <a:gdLst/>
            <a:ahLst/>
            <a:cxnLst/>
            <a:rect r="r" b="b" t="t" l="l"/>
            <a:pathLst>
              <a:path h="2682985" w="8943284">
                <a:moveTo>
                  <a:pt x="0" y="0"/>
                </a:moveTo>
                <a:lnTo>
                  <a:pt x="8943284" y="0"/>
                </a:lnTo>
                <a:lnTo>
                  <a:pt x="8943284" y="2682985"/>
                </a:lnTo>
                <a:lnTo>
                  <a:pt x="0" y="268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22015" y="0"/>
            <a:ext cx="7282647" cy="7912028"/>
            <a:chOff x="0" y="0"/>
            <a:chExt cx="846204" cy="9193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6204" cy="919335"/>
            </a:xfrm>
            <a:custGeom>
              <a:avLst/>
              <a:gdLst/>
              <a:ahLst/>
              <a:cxnLst/>
              <a:rect r="r" b="b" t="t" l="l"/>
              <a:pathLst>
                <a:path h="919335" w="846204">
                  <a:moveTo>
                    <a:pt x="203200" y="0"/>
                  </a:moveTo>
                  <a:lnTo>
                    <a:pt x="846204" y="0"/>
                  </a:lnTo>
                  <a:lnTo>
                    <a:pt x="643004" y="919335"/>
                  </a:lnTo>
                  <a:lnTo>
                    <a:pt x="0" y="91933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18767" t="0" r="-4429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689140">
            <a:off x="9177329" y="4312901"/>
            <a:ext cx="13580249" cy="4074075"/>
          </a:xfrm>
          <a:custGeom>
            <a:avLst/>
            <a:gdLst/>
            <a:ahLst/>
            <a:cxnLst/>
            <a:rect r="r" b="b" t="t" l="l"/>
            <a:pathLst>
              <a:path h="4074075" w="13580249">
                <a:moveTo>
                  <a:pt x="0" y="0"/>
                </a:moveTo>
                <a:lnTo>
                  <a:pt x="13580249" y="0"/>
                </a:lnTo>
                <a:lnTo>
                  <a:pt x="13580249" y="4074074"/>
                </a:lnTo>
                <a:lnTo>
                  <a:pt x="0" y="407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2" id="22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81772" y="9345931"/>
            <a:ext cx="12019932" cy="218887"/>
            <a:chOff x="0" y="0"/>
            <a:chExt cx="3165743" cy="576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165743" cy="57649"/>
            </a:xfrm>
            <a:custGeom>
              <a:avLst/>
              <a:gdLst/>
              <a:ahLst/>
              <a:cxnLst/>
              <a:rect r="r" b="b" t="t" l="l"/>
              <a:pathLst>
                <a:path h="57649" w="3165743">
                  <a:moveTo>
                    <a:pt x="0" y="0"/>
                  </a:moveTo>
                  <a:lnTo>
                    <a:pt x="3165743" y="0"/>
                  </a:lnTo>
                  <a:lnTo>
                    <a:pt x="316574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3165743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195318" y="2092945"/>
            <a:ext cx="7290799" cy="102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0"/>
              </a:lnSpc>
            </a:pPr>
            <a:r>
              <a:rPr lang="en-US" sz="6330" b="true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 </a:t>
            </a:r>
            <a:r>
              <a:rPr lang="en-US" sz="6330" b="true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Conclusion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02862" y="4220240"/>
            <a:ext cx="609347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3000" spc="-60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21TH SEPT, 2024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81772" y="4935268"/>
            <a:ext cx="6405942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CHRIST UNIVERSITY, BANGALORE, INDIA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17047" y="5094018"/>
            <a:ext cx="6970667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</a:p>
          <a:p>
            <a:pPr algn="l" marL="539746" indent="-269873" lvl="1">
              <a:lnSpc>
                <a:spcPts val="2499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Summary of the project</a:t>
            </a:r>
          </a:p>
          <a:p>
            <a:pPr algn="l" marL="539746" indent="-269873" lvl="1">
              <a:lnSpc>
                <a:spcPts val="2499"/>
              </a:lnSpc>
              <a:buFont typeface="Arial"/>
              <a:buChar char="•"/>
            </a:pPr>
            <a:r>
              <a:rPr lang="en-US" sz="2499" spc="-4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It was a great learning experience and also its very nice to see our project running.</a:t>
            </a:r>
            <a:r>
              <a:rPr lang="en-US" sz="2499" spc="-49">
                <a:solidFill>
                  <a:srgbClr val="27F46A"/>
                </a:solidFill>
                <a:latin typeface="Agrandir Wide"/>
                <a:ea typeface="Agrandir Wide"/>
                <a:cs typeface="Agrandir Wide"/>
                <a:sym typeface="Agrandir Wide"/>
              </a:rPr>
              <a:t> </a:t>
            </a:r>
            <a:r>
              <a:rPr lang="en-US" b="true" sz="2499" spc="-49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Its muse to our ears to hear this.</a:t>
            </a:r>
          </a:p>
          <a:p>
            <a:pPr algn="l">
              <a:lnSpc>
                <a:spcPts val="2499"/>
              </a:lnSpc>
            </a:pPr>
          </a:p>
          <a:p>
            <a:pPr algn="l" marL="539746" indent="-269873" lvl="1">
              <a:lnSpc>
                <a:spcPts val="2499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Future Enhancements:</a:t>
            </a:r>
          </a:p>
          <a:p>
            <a:pPr algn="l" marL="1079492" indent="-359831" lvl="2">
              <a:lnSpc>
                <a:spcPts val="2499"/>
              </a:lnSpc>
              <a:buFont typeface="Arial"/>
              <a:buChar char="⚬"/>
            </a:pPr>
            <a:r>
              <a:rPr lang="en-US" sz="2499" spc="-4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Social features like sharing playlists</a:t>
            </a:r>
          </a:p>
          <a:p>
            <a:pPr algn="l" marL="1079492" indent="-359831" lvl="2">
              <a:lnSpc>
                <a:spcPts val="2499"/>
              </a:lnSpc>
              <a:buFont typeface="Arial"/>
              <a:buChar char="⚬"/>
            </a:pPr>
            <a:r>
              <a:rPr lang="en-US" sz="2499" spc="-4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Real-time collaborative playlists</a:t>
            </a:r>
          </a:p>
          <a:p>
            <a:pPr algn="l" marL="1079492" indent="-359831" lvl="2">
              <a:lnSpc>
                <a:spcPts val="2499"/>
              </a:lnSpc>
              <a:buFont typeface="Arial"/>
              <a:buChar char="⚬"/>
            </a:pPr>
            <a:r>
              <a:rPr lang="en-US" sz="2499" spc="-4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Integration with more music APIs</a:t>
            </a:r>
          </a:p>
          <a:p>
            <a:pPr algn="l">
              <a:lnSpc>
                <a:spcPts val="2499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0"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795" y="-284578"/>
            <a:ext cx="18834842" cy="8196605"/>
            <a:chOff x="0" y="0"/>
            <a:chExt cx="25113123" cy="109288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70000"/>
            </a:blip>
            <a:srcRect l="0" t="17371" r="0" b="17371"/>
            <a:stretch>
              <a:fillRect/>
            </a:stretch>
          </p:blipFill>
          <p:spPr>
            <a:xfrm flipH="false" flipV="false">
              <a:off x="0" y="0"/>
              <a:ext cx="25113123" cy="1092880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-1056508" y="-1288753"/>
            <a:ext cx="20401015" cy="6432253"/>
            <a:chOff x="0" y="0"/>
            <a:chExt cx="5373107" cy="16940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3107" cy="1694091"/>
            </a:xfrm>
            <a:custGeom>
              <a:avLst/>
              <a:gdLst/>
              <a:ahLst/>
              <a:cxnLst/>
              <a:rect r="r" b="b" t="t" l="l"/>
              <a:pathLst>
                <a:path h="1694091" w="5373107">
                  <a:moveTo>
                    <a:pt x="0" y="0"/>
                  </a:moveTo>
                  <a:lnTo>
                    <a:pt x="5373107" y="0"/>
                  </a:lnTo>
                  <a:lnTo>
                    <a:pt x="5373107" y="1694091"/>
                  </a:lnTo>
                  <a:lnTo>
                    <a:pt x="0" y="1694091"/>
                  </a:lnTo>
                  <a:close/>
                </a:path>
              </a:pathLst>
            </a:custGeom>
            <a:gradFill rotWithShape="true"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373107" cy="17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3" id="2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81772" y="9345931"/>
            <a:ext cx="14879745" cy="218887"/>
            <a:chOff x="0" y="0"/>
            <a:chExt cx="3918945" cy="576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918945" cy="57649"/>
            </a:xfrm>
            <a:custGeom>
              <a:avLst/>
              <a:gdLst/>
              <a:ahLst/>
              <a:cxnLst/>
              <a:rect r="r" b="b" t="t" l="l"/>
              <a:pathLst>
                <a:path h="57649" w="3918945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3918945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47" id="47"/>
          <p:cNvGrpSpPr/>
          <p:nvPr/>
        </p:nvGrpSpPr>
        <p:grpSpPr>
          <a:xfrm rot="0">
            <a:off x="8699385" y="8226853"/>
            <a:ext cx="892783" cy="892783"/>
            <a:chOff x="0" y="0"/>
            <a:chExt cx="1190378" cy="1190378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1190378" cy="1190378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51" id="51"/>
            <p:cNvSpPr/>
            <p:nvPr/>
          </p:nvSpPr>
          <p:spPr>
            <a:xfrm flipH="false" flipV="false" rot="0">
              <a:off x="335601" y="287314"/>
              <a:ext cx="492600" cy="615750"/>
            </a:xfrm>
            <a:custGeom>
              <a:avLst/>
              <a:gdLst/>
              <a:ahLst/>
              <a:cxnLst/>
              <a:rect r="r" b="b" t="t" l="l"/>
              <a:pathLst>
                <a:path h="615750" w="492600">
                  <a:moveTo>
                    <a:pt x="0" y="0"/>
                  </a:moveTo>
                  <a:lnTo>
                    <a:pt x="492600" y="0"/>
                  </a:lnTo>
                  <a:lnTo>
                    <a:pt x="492600" y="615750"/>
                  </a:lnTo>
                  <a:lnTo>
                    <a:pt x="0" y="61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2" id="52"/>
            <p:cNvGrpSpPr/>
            <p:nvPr/>
          </p:nvGrpSpPr>
          <p:grpSpPr>
            <a:xfrm rot="5400000">
              <a:off x="261964" y="274868"/>
              <a:ext cx="355440" cy="311010"/>
              <a:chOff x="0" y="0"/>
              <a:chExt cx="812800" cy="7112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55" id="55"/>
          <p:cNvSpPr txBox="true"/>
          <p:nvPr/>
        </p:nvSpPr>
        <p:spPr>
          <a:xfrm rot="0">
            <a:off x="1028700" y="1065885"/>
            <a:ext cx="8953835" cy="390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4"/>
              </a:lnSpc>
            </a:pPr>
            <a:r>
              <a:rPr lang="en-US" sz="9484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THANK'S FOR LISTENING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57429" y="4943475"/>
            <a:ext cx="5878246" cy="50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1"/>
              </a:lnSpc>
            </a:pPr>
            <a:r>
              <a:rPr lang="en-US" b="true" sz="3201" spc="-64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SPOTIFY CLONE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81772" y="9345931"/>
            <a:ext cx="1589599" cy="218887"/>
            <a:chOff x="0" y="0"/>
            <a:chExt cx="418660" cy="576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8660" cy="57649"/>
            </a:xfrm>
            <a:custGeom>
              <a:avLst/>
              <a:gdLst/>
              <a:ahLst/>
              <a:cxnLst/>
              <a:rect r="r" b="b" t="t" l="l"/>
              <a:pathLst>
                <a:path h="57649" w="418660">
                  <a:moveTo>
                    <a:pt x="0" y="0"/>
                  </a:moveTo>
                  <a:lnTo>
                    <a:pt x="418660" y="0"/>
                  </a:lnTo>
                  <a:lnTo>
                    <a:pt x="41866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1866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195318" y="1375545"/>
            <a:ext cx="8926697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PROJECT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7107" y="2320263"/>
            <a:ext cx="5604233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true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OVERVIEW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177107" y="3382230"/>
            <a:ext cx="7956975" cy="3784024"/>
            <a:chOff x="0" y="0"/>
            <a:chExt cx="10609299" cy="5045366"/>
          </a:xfrm>
        </p:grpSpPr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9"/>
            <a:srcRect l="0" t="14310" r="0" b="14310"/>
            <a:stretch>
              <a:fillRect/>
            </a:stretch>
          </p:blipFill>
          <p:spPr>
            <a:xfrm flipH="false" flipV="false">
              <a:off x="0" y="0"/>
              <a:ext cx="10609299" cy="5045366"/>
            </a:xfrm>
            <a:prstGeom prst="rect">
              <a:avLst/>
            </a:prstGeom>
          </p:spPr>
        </p:pic>
      </p:grpSp>
      <p:sp>
        <p:nvSpPr>
          <p:cNvPr name="TextBox 34" id="34"/>
          <p:cNvSpPr txBox="true"/>
          <p:nvPr/>
        </p:nvSpPr>
        <p:spPr>
          <a:xfrm rot="0">
            <a:off x="9588615" y="3363180"/>
            <a:ext cx="7303903" cy="342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</a:p>
          <a:p>
            <a:pPr algn="l" marL="582925" indent="-291463" lvl="1">
              <a:lnSpc>
                <a:spcPts val="2699"/>
              </a:lnSpc>
              <a:buFont typeface="Arial"/>
              <a:buChar char="•"/>
            </a:pPr>
            <a:r>
              <a:rPr lang="en-US" b="true" sz="2699" spc="-53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Objective:</a:t>
            </a: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Create a music streaming application similar to Spotify.</a:t>
            </a:r>
          </a:p>
          <a:p>
            <a:pPr algn="l">
              <a:lnSpc>
                <a:spcPts val="2699"/>
              </a:lnSpc>
            </a:pPr>
          </a:p>
          <a:p>
            <a:pPr algn="l" marL="582925" indent="-291463" lvl="1">
              <a:lnSpc>
                <a:spcPts val="2699"/>
              </a:lnSpc>
              <a:buFont typeface="Arial"/>
              <a:buChar char="•"/>
            </a:pPr>
            <a:r>
              <a:rPr lang="en-US" b="true" sz="2699" spc="-53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Features:</a:t>
            </a: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Music streaming</a:t>
            </a: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P</a:t>
            </a: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laylist management.</a:t>
            </a: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Advertisement free</a:t>
            </a:r>
          </a:p>
          <a:p>
            <a:pPr algn="l">
              <a:lnSpc>
                <a:spcPts val="2699"/>
              </a:lnSpc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81772" y="9345931"/>
            <a:ext cx="801507" cy="218887"/>
            <a:chOff x="0" y="0"/>
            <a:chExt cx="211096" cy="576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1096" cy="57649"/>
            </a:xfrm>
            <a:custGeom>
              <a:avLst/>
              <a:gdLst/>
              <a:ahLst/>
              <a:cxnLst/>
              <a:rect r="r" b="b" t="t" l="l"/>
              <a:pathLst>
                <a:path h="57649" w="211096">
                  <a:moveTo>
                    <a:pt x="0" y="0"/>
                  </a:moveTo>
                  <a:lnTo>
                    <a:pt x="211096" y="0"/>
                  </a:lnTo>
                  <a:lnTo>
                    <a:pt x="21109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1109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911778" y="1280239"/>
            <a:ext cx="4996748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b="true" sz="6068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MERN 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142223" y="3348907"/>
            <a:ext cx="7956975" cy="3784024"/>
            <a:chOff x="0" y="0"/>
            <a:chExt cx="10609299" cy="5045366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9"/>
            <a:srcRect l="0" t="14310" r="0" b="14310"/>
            <a:stretch>
              <a:fillRect/>
            </a:stretch>
          </p:blipFill>
          <p:spPr>
            <a:xfrm flipH="false" flipV="false">
              <a:off x="0" y="0"/>
              <a:ext cx="10609299" cy="5045366"/>
            </a:xfrm>
            <a:prstGeom prst="rect">
              <a:avLst/>
            </a:prstGeom>
          </p:spPr>
        </p:pic>
      </p:grpSp>
      <p:sp>
        <p:nvSpPr>
          <p:cNvPr name="TextBox 33" id="33"/>
          <p:cNvSpPr txBox="true"/>
          <p:nvPr/>
        </p:nvSpPr>
        <p:spPr>
          <a:xfrm rot="0">
            <a:off x="6812182" y="1280239"/>
            <a:ext cx="10287015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b="true" sz="6068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STACK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3529160"/>
            <a:ext cx="7303903" cy="316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</a:p>
          <a:p>
            <a:pPr algn="l">
              <a:lnSpc>
                <a:spcPts val="2499"/>
              </a:lnSpc>
            </a:pPr>
            <a:r>
              <a:rPr lang="en-US" sz="2499" spc="-4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What is the MERN Stack?</a:t>
            </a:r>
          </a:p>
          <a:p>
            <a:pPr algn="l" marL="1079492" indent="-359831" lvl="2">
              <a:lnSpc>
                <a:spcPts val="2499"/>
              </a:lnSpc>
              <a:buFont typeface="Arial"/>
              <a:buChar char="⚬"/>
            </a:pPr>
            <a:r>
              <a:rPr lang="en-US" sz="2499" spc="-4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MongoDB: A NoSQL database.</a:t>
            </a:r>
          </a:p>
          <a:p>
            <a:pPr algn="l" marL="1079492" indent="-359831" lvl="2">
              <a:lnSpc>
                <a:spcPts val="2499"/>
              </a:lnSpc>
              <a:buFont typeface="Arial"/>
              <a:buChar char="⚬"/>
            </a:pPr>
            <a:r>
              <a:rPr lang="en-US" sz="2499" spc="-4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Express.js: A web application framework for Node.js.</a:t>
            </a:r>
          </a:p>
          <a:p>
            <a:pPr algn="l" marL="1079492" indent="-359831" lvl="2">
              <a:lnSpc>
                <a:spcPts val="2499"/>
              </a:lnSpc>
              <a:buFont typeface="Arial"/>
              <a:buChar char="⚬"/>
            </a:pPr>
            <a:r>
              <a:rPr lang="en-US" sz="2499" spc="-4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React: A front-end JavaScript library for building user interfaces.</a:t>
            </a:r>
          </a:p>
          <a:p>
            <a:pPr algn="l" marL="1079492" indent="-359831" lvl="2">
              <a:lnSpc>
                <a:spcPts val="2499"/>
              </a:lnSpc>
              <a:buFont typeface="Arial"/>
              <a:buChar char="⚬"/>
            </a:pPr>
            <a:r>
              <a:rPr lang="en-US" sz="2499" spc="-4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Node.js: A JavaScript runtime built on Chrome's V8 JavaScript engine.</a:t>
            </a:r>
          </a:p>
          <a:p>
            <a:pPr algn="l">
              <a:lnSpc>
                <a:spcPts val="2099"/>
              </a:lnSpc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921277" y="978010"/>
            <a:ext cx="1262002" cy="1262002"/>
            <a:chOff x="0" y="0"/>
            <a:chExt cx="1682669" cy="168266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624" y="5143500"/>
            <a:ext cx="3039059" cy="3112993"/>
          </a:xfrm>
          <a:custGeom>
            <a:avLst/>
            <a:gdLst/>
            <a:ahLst/>
            <a:cxnLst/>
            <a:rect r="r" b="b" t="t" l="l"/>
            <a:pathLst>
              <a:path h="3112993" w="3039059">
                <a:moveTo>
                  <a:pt x="0" y="0"/>
                </a:moveTo>
                <a:lnTo>
                  <a:pt x="3039059" y="0"/>
                </a:lnTo>
                <a:lnTo>
                  <a:pt x="3039059" y="3112993"/>
                </a:lnTo>
                <a:lnTo>
                  <a:pt x="0" y="3112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30688" y="2240012"/>
            <a:ext cx="5936843" cy="10843548"/>
          </a:xfrm>
          <a:custGeom>
            <a:avLst/>
            <a:gdLst/>
            <a:ahLst/>
            <a:cxnLst/>
            <a:rect r="r" b="b" t="t" l="l"/>
            <a:pathLst>
              <a:path h="10843548" w="5936843">
                <a:moveTo>
                  <a:pt x="0" y="0"/>
                </a:moveTo>
                <a:lnTo>
                  <a:pt x="5936842" y="0"/>
                </a:lnTo>
                <a:lnTo>
                  <a:pt x="5936842" y="10843548"/>
                </a:lnTo>
                <a:lnTo>
                  <a:pt x="0" y="10843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3" id="13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0" id="20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921277" y="978010"/>
            <a:ext cx="1262002" cy="1262002"/>
            <a:chOff x="0" y="0"/>
            <a:chExt cx="1682669" cy="1682669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42" id="42"/>
          <p:cNvGrpSpPr/>
          <p:nvPr/>
        </p:nvGrpSpPr>
        <p:grpSpPr>
          <a:xfrm rot="0">
            <a:off x="1381772" y="9345931"/>
            <a:ext cx="2266916" cy="218887"/>
            <a:chOff x="0" y="0"/>
            <a:chExt cx="597048" cy="5764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97048" cy="57649"/>
            </a:xfrm>
            <a:custGeom>
              <a:avLst/>
              <a:gdLst/>
              <a:ahLst/>
              <a:cxnLst/>
              <a:rect r="r" b="b" t="t" l="l"/>
              <a:pathLst>
                <a:path h="57649" w="597048">
                  <a:moveTo>
                    <a:pt x="0" y="0"/>
                  </a:moveTo>
                  <a:lnTo>
                    <a:pt x="597048" y="0"/>
                  </a:lnTo>
                  <a:lnTo>
                    <a:pt x="597048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597048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028700" y="3119898"/>
            <a:ext cx="1315848" cy="1325792"/>
          </a:xfrm>
          <a:custGeom>
            <a:avLst/>
            <a:gdLst/>
            <a:ahLst/>
            <a:cxnLst/>
            <a:rect r="r" b="b" t="t" l="l"/>
            <a:pathLst>
              <a:path h="1325792" w="1315848">
                <a:moveTo>
                  <a:pt x="0" y="0"/>
                </a:moveTo>
                <a:lnTo>
                  <a:pt x="1315848" y="0"/>
                </a:lnTo>
                <a:lnTo>
                  <a:pt x="1315848" y="1325792"/>
                </a:lnTo>
                <a:lnTo>
                  <a:pt x="0" y="13257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160829" y="6523162"/>
            <a:ext cx="816492" cy="822662"/>
          </a:xfrm>
          <a:custGeom>
            <a:avLst/>
            <a:gdLst/>
            <a:ahLst/>
            <a:cxnLst/>
            <a:rect r="r" b="b" t="t" l="l"/>
            <a:pathLst>
              <a:path h="822662" w="816492">
                <a:moveTo>
                  <a:pt x="0" y="0"/>
                </a:moveTo>
                <a:lnTo>
                  <a:pt x="816492" y="0"/>
                </a:lnTo>
                <a:lnTo>
                  <a:pt x="816492" y="822662"/>
                </a:lnTo>
                <a:lnTo>
                  <a:pt x="0" y="8226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8695831" y="1481844"/>
            <a:ext cx="8568725" cy="89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65"/>
              </a:lnSpc>
            </a:pPr>
            <a:r>
              <a:rPr lang="en-US" b="true" sz="5565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TECHNOLOGY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519856" y="2251337"/>
            <a:ext cx="8671117" cy="89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65"/>
              </a:lnSpc>
            </a:pPr>
            <a:r>
              <a:rPr lang="en-US" b="true" sz="5565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STACK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651573" y="4187334"/>
            <a:ext cx="8539400" cy="332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</a:p>
          <a:p>
            <a:pPr algn="just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b="true" sz="2599" spc="-5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Backend:</a:t>
            </a:r>
          </a:p>
          <a:p>
            <a:pPr algn="just" marL="1122671" indent="-374224" lvl="2">
              <a:lnSpc>
                <a:spcPts val="2599"/>
              </a:lnSpc>
              <a:buFont typeface="Arial"/>
              <a:buChar char="⚬"/>
            </a:pPr>
            <a:r>
              <a:rPr lang="en-US" sz="2599" spc="-5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Node.js with Express.js</a:t>
            </a:r>
          </a:p>
          <a:p>
            <a:pPr algn="just" marL="1122671" indent="-374224" lvl="2">
              <a:lnSpc>
                <a:spcPts val="2599"/>
              </a:lnSpc>
              <a:buFont typeface="Arial"/>
              <a:buChar char="⚬"/>
            </a:pPr>
            <a:r>
              <a:rPr lang="en-US" sz="2599" spc="-5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MongoDB for database management</a:t>
            </a:r>
          </a:p>
          <a:p>
            <a:pPr algn="just" marL="1122671" indent="-374224" lvl="2">
              <a:lnSpc>
                <a:spcPts val="2599"/>
              </a:lnSpc>
              <a:buFont typeface="Arial"/>
              <a:buChar char="⚬"/>
            </a:pPr>
            <a:r>
              <a:rPr lang="en-US" sz="2599" spc="-5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Cloudinary for image and media file upload</a:t>
            </a:r>
          </a:p>
          <a:p>
            <a:pPr algn="just">
              <a:lnSpc>
                <a:spcPts val="2599"/>
              </a:lnSpc>
            </a:pPr>
          </a:p>
          <a:p>
            <a:pPr algn="just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b="true" sz="2599" spc="-5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Frontend:</a:t>
            </a:r>
          </a:p>
          <a:p>
            <a:pPr algn="just" marL="1122671" indent="-374224" lvl="2">
              <a:lnSpc>
                <a:spcPts val="2599"/>
              </a:lnSpc>
              <a:buFont typeface="Arial"/>
              <a:buChar char="⚬"/>
            </a:pPr>
            <a:r>
              <a:rPr lang="en-US" sz="2599" spc="-5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React for building the user interface</a:t>
            </a:r>
          </a:p>
          <a:p>
            <a:pPr algn="just">
              <a:lnSpc>
                <a:spcPts val="2599"/>
              </a:lnSpc>
            </a:pPr>
          </a:p>
          <a:p>
            <a:pPr algn="just">
              <a:lnSpc>
                <a:spcPts val="2599"/>
              </a:lnSpc>
            </a:pP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6973885" y="1538994"/>
            <a:ext cx="751218" cy="769494"/>
          </a:xfrm>
          <a:custGeom>
            <a:avLst/>
            <a:gdLst/>
            <a:ahLst/>
            <a:cxnLst/>
            <a:rect r="r" b="b" t="t" l="l"/>
            <a:pathLst>
              <a:path h="769494" w="751218">
                <a:moveTo>
                  <a:pt x="0" y="0"/>
                </a:moveTo>
                <a:lnTo>
                  <a:pt x="751218" y="0"/>
                </a:lnTo>
                <a:lnTo>
                  <a:pt x="751218" y="769493"/>
                </a:lnTo>
                <a:lnTo>
                  <a:pt x="0" y="76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81772" y="9345931"/>
            <a:ext cx="2810500" cy="218887"/>
            <a:chOff x="0" y="0"/>
            <a:chExt cx="740214" cy="576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40214" cy="57649"/>
            </a:xfrm>
            <a:custGeom>
              <a:avLst/>
              <a:gdLst/>
              <a:ahLst/>
              <a:cxnLst/>
              <a:rect r="r" b="b" t="t" l="l"/>
              <a:pathLst>
                <a:path h="57649" w="740214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2171403"/>
            <a:ext cx="9690225" cy="5019912"/>
            <a:chOff x="0" y="0"/>
            <a:chExt cx="2678257" cy="138744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678257" cy="1387441"/>
            </a:xfrm>
            <a:custGeom>
              <a:avLst/>
              <a:gdLst/>
              <a:ahLst/>
              <a:cxnLst/>
              <a:rect r="r" b="b" t="t" l="l"/>
              <a:pathLst>
                <a:path h="1387441" w="2678257">
                  <a:moveTo>
                    <a:pt x="40746" y="0"/>
                  </a:moveTo>
                  <a:lnTo>
                    <a:pt x="2637511" y="0"/>
                  </a:lnTo>
                  <a:cubicBezTo>
                    <a:pt x="2648318" y="0"/>
                    <a:pt x="2658682" y="4293"/>
                    <a:pt x="2666323" y="11934"/>
                  </a:cubicBezTo>
                  <a:cubicBezTo>
                    <a:pt x="2673964" y="19576"/>
                    <a:pt x="2678257" y="29939"/>
                    <a:pt x="2678257" y="40746"/>
                  </a:cubicBezTo>
                  <a:lnTo>
                    <a:pt x="2678257" y="1346695"/>
                  </a:lnTo>
                  <a:cubicBezTo>
                    <a:pt x="2678257" y="1357501"/>
                    <a:pt x="2673964" y="1367865"/>
                    <a:pt x="2666323" y="1375507"/>
                  </a:cubicBezTo>
                  <a:cubicBezTo>
                    <a:pt x="2658682" y="1383148"/>
                    <a:pt x="2648318" y="1387441"/>
                    <a:pt x="2637511" y="1387441"/>
                  </a:cubicBezTo>
                  <a:lnTo>
                    <a:pt x="40746" y="1387441"/>
                  </a:lnTo>
                  <a:cubicBezTo>
                    <a:pt x="29939" y="1387441"/>
                    <a:pt x="19576" y="1383148"/>
                    <a:pt x="11934" y="1375507"/>
                  </a:cubicBezTo>
                  <a:cubicBezTo>
                    <a:pt x="4293" y="1367865"/>
                    <a:pt x="0" y="1357501"/>
                    <a:pt x="0" y="1346695"/>
                  </a:cubicBezTo>
                  <a:lnTo>
                    <a:pt x="0" y="40746"/>
                  </a:lnTo>
                  <a:cubicBezTo>
                    <a:pt x="0" y="29939"/>
                    <a:pt x="4293" y="19576"/>
                    <a:pt x="11934" y="11934"/>
                  </a:cubicBezTo>
                  <a:cubicBezTo>
                    <a:pt x="19576" y="4293"/>
                    <a:pt x="29939" y="0"/>
                    <a:pt x="40746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2678257" cy="1416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73061" y="2663014"/>
            <a:ext cx="4065274" cy="406527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7796" r="0" b="-17796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48" id="48"/>
          <p:cNvSpPr txBox="true"/>
          <p:nvPr/>
        </p:nvSpPr>
        <p:spPr>
          <a:xfrm rot="0">
            <a:off x="5581373" y="4330348"/>
            <a:ext cx="3975404" cy="164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5782" b="true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OF THE MONTH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351293" y="2731216"/>
            <a:ext cx="4795810" cy="164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5782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DATABASE SCHEMA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252325" y="2335357"/>
            <a:ext cx="6006975" cy="342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</a:p>
          <a:p>
            <a:pPr algn="l" marL="582925" indent="-291463" lvl="1">
              <a:lnSpc>
                <a:spcPts val="2699"/>
              </a:lnSpc>
              <a:buFont typeface="Arial"/>
              <a:buChar char="•"/>
            </a:pPr>
            <a:r>
              <a:rPr lang="en-US" b="true" sz="2699" spc="-53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Collections:</a:t>
            </a:r>
          </a:p>
          <a:p>
            <a:pPr algn="l">
              <a:lnSpc>
                <a:spcPts val="2699"/>
              </a:lnSpc>
            </a:pP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b="true" sz="2699" spc="-53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Songs: </a:t>
            </a: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Stores songs in cloudinary and file locations in mongodb.</a:t>
            </a:r>
          </a:p>
          <a:p>
            <a:pPr algn="l" marL="582925" indent="-291463" lvl="1">
              <a:lnSpc>
                <a:spcPts val="2699"/>
              </a:lnSpc>
              <a:buFont typeface="Arial"/>
              <a:buChar char="•"/>
            </a:pP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b="true" sz="2699" spc="-53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Playlists: </a:t>
            </a: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Stores albums in a similary manner.</a:t>
            </a:r>
          </a:p>
          <a:p>
            <a:pPr algn="l">
              <a:lnSpc>
                <a:spcPts val="2699"/>
              </a:lnSpc>
            </a:pP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9559224" y="2663014"/>
            <a:ext cx="703460" cy="703460"/>
          </a:xfrm>
          <a:custGeom>
            <a:avLst/>
            <a:gdLst/>
            <a:ahLst/>
            <a:cxnLst/>
            <a:rect r="r" b="b" t="t" l="l"/>
            <a:pathLst>
              <a:path h="703460" w="703460">
                <a:moveTo>
                  <a:pt x="0" y="0"/>
                </a:moveTo>
                <a:lnTo>
                  <a:pt x="703461" y="0"/>
                </a:lnTo>
                <a:lnTo>
                  <a:pt x="703461" y="703460"/>
                </a:lnTo>
                <a:lnTo>
                  <a:pt x="0" y="703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718925" y="-4272175"/>
            <a:ext cx="9092124" cy="12955099"/>
          </a:xfrm>
          <a:custGeom>
            <a:avLst/>
            <a:gdLst/>
            <a:ahLst/>
            <a:cxnLst/>
            <a:rect r="r" b="b" t="t" l="l"/>
            <a:pathLst>
              <a:path h="12955099" w="9092124">
                <a:moveTo>
                  <a:pt x="9092124" y="0"/>
                </a:moveTo>
                <a:lnTo>
                  <a:pt x="0" y="0"/>
                </a:lnTo>
                <a:lnTo>
                  <a:pt x="0" y="12955099"/>
                </a:lnTo>
                <a:lnTo>
                  <a:pt x="9092124" y="12955099"/>
                </a:lnTo>
                <a:lnTo>
                  <a:pt x="90921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7332933" y="3193352"/>
            <a:ext cx="10955067" cy="15609551"/>
          </a:xfrm>
          <a:custGeom>
            <a:avLst/>
            <a:gdLst/>
            <a:ahLst/>
            <a:cxnLst/>
            <a:rect r="r" b="b" t="t" l="l"/>
            <a:pathLst>
              <a:path h="15609551" w="10955067">
                <a:moveTo>
                  <a:pt x="0" y="15609551"/>
                </a:moveTo>
                <a:lnTo>
                  <a:pt x="10955067" y="15609551"/>
                </a:lnTo>
                <a:lnTo>
                  <a:pt x="10955067" y="0"/>
                </a:lnTo>
                <a:lnTo>
                  <a:pt x="0" y="0"/>
                </a:lnTo>
                <a:lnTo>
                  <a:pt x="0" y="156095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3780">
            <a:off x="7867530" y="732718"/>
            <a:ext cx="9788442" cy="10720164"/>
          </a:xfrm>
          <a:custGeom>
            <a:avLst/>
            <a:gdLst/>
            <a:ahLst/>
            <a:cxnLst/>
            <a:rect r="r" b="b" t="t" l="l"/>
            <a:pathLst>
              <a:path h="10720164" w="9788442">
                <a:moveTo>
                  <a:pt x="0" y="0"/>
                </a:moveTo>
                <a:lnTo>
                  <a:pt x="9788442" y="0"/>
                </a:lnTo>
                <a:lnTo>
                  <a:pt x="9788442" y="10720164"/>
                </a:lnTo>
                <a:lnTo>
                  <a:pt x="0" y="1072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381772" y="9345931"/>
            <a:ext cx="4049715" cy="218887"/>
            <a:chOff x="0" y="0"/>
            <a:chExt cx="1066591" cy="5764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66591" cy="57649"/>
            </a:xfrm>
            <a:custGeom>
              <a:avLst/>
              <a:gdLst/>
              <a:ahLst/>
              <a:cxnLst/>
              <a:rect r="r" b="b" t="t" l="l"/>
              <a:pathLst>
                <a:path h="57649" w="1066591">
                  <a:moveTo>
                    <a:pt x="0" y="0"/>
                  </a:moveTo>
                  <a:lnTo>
                    <a:pt x="1066591" y="0"/>
                  </a:lnTo>
                  <a:lnTo>
                    <a:pt x="1066591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066591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77107" y="3925424"/>
            <a:ext cx="925709" cy="925709"/>
            <a:chOff x="0" y="0"/>
            <a:chExt cx="1234279" cy="123427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299660" y="242293"/>
              <a:ext cx="595443" cy="724003"/>
            </a:xfrm>
            <a:custGeom>
              <a:avLst/>
              <a:gdLst/>
              <a:ahLst/>
              <a:cxnLst/>
              <a:rect r="r" b="b" t="t" l="l"/>
              <a:pathLst>
                <a:path h="724003" w="59544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195840" y="5112095"/>
            <a:ext cx="925709" cy="925709"/>
            <a:chOff x="0" y="0"/>
            <a:chExt cx="1234279" cy="123427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299660" y="242293"/>
              <a:ext cx="595443" cy="724003"/>
            </a:xfrm>
            <a:custGeom>
              <a:avLst/>
              <a:gdLst/>
              <a:ahLst/>
              <a:cxnLst/>
              <a:rect r="r" b="b" t="t" l="l"/>
              <a:pathLst>
                <a:path h="724003" w="59544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177107" y="6302350"/>
            <a:ext cx="925709" cy="925709"/>
            <a:chOff x="0" y="0"/>
            <a:chExt cx="1234279" cy="1234279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47" id="47"/>
            <p:cNvSpPr/>
            <p:nvPr/>
          </p:nvSpPr>
          <p:spPr>
            <a:xfrm flipH="false" flipV="false" rot="0">
              <a:off x="299660" y="242293"/>
              <a:ext cx="595443" cy="724003"/>
            </a:xfrm>
            <a:custGeom>
              <a:avLst/>
              <a:gdLst/>
              <a:ahLst/>
              <a:cxnLst/>
              <a:rect r="r" b="b" t="t" l="l"/>
              <a:pathLst>
                <a:path h="724003" w="59544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1195318" y="1750239"/>
            <a:ext cx="8926697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 </a:t>
            </a:r>
            <a:r>
              <a:rPr lang="en-US" sz="6068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Frontend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77107" y="2694957"/>
            <a:ext cx="6988878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true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COMPONENTS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459209" y="3983577"/>
            <a:ext cx="5907091" cy="342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</a:p>
          <a:p>
            <a:pPr algn="l" marL="582925" indent="-291463" lvl="1">
              <a:lnSpc>
                <a:spcPts val="2699"/>
              </a:lnSpc>
              <a:buFont typeface="Arial"/>
              <a:buChar char="•"/>
            </a:pPr>
            <a:r>
              <a:rPr lang="en-US" b="true" sz="2699" spc="-53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React Components:</a:t>
            </a:r>
          </a:p>
          <a:p>
            <a:pPr algn="l">
              <a:lnSpc>
                <a:spcPts val="2699"/>
              </a:lnSpc>
            </a:pP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Navigation bar</a:t>
            </a: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Music player interface</a:t>
            </a: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Immersive interface</a:t>
            </a: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Playlist </a:t>
            </a: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Sidebar</a:t>
            </a:r>
          </a:p>
          <a:p>
            <a:pPr algn="l" marL="1165850" indent="-388617" lvl="2">
              <a:lnSpc>
                <a:spcPts val="2699"/>
              </a:lnSpc>
              <a:buFont typeface="Arial"/>
              <a:buChar char="⚬"/>
            </a:pPr>
            <a:r>
              <a:rPr lang="en-US" sz="2699" spc="-53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Responsive </a:t>
            </a:r>
          </a:p>
          <a:p>
            <a:pPr algn="l">
              <a:lnSpc>
                <a:spcPts val="2699"/>
              </a:lnSpc>
            </a:pPr>
          </a:p>
        </p:txBody>
      </p:sp>
      <p:grpSp>
        <p:nvGrpSpPr>
          <p:cNvPr name="Group 51" id="51"/>
          <p:cNvGrpSpPr/>
          <p:nvPr/>
        </p:nvGrpSpPr>
        <p:grpSpPr>
          <a:xfrm rot="0">
            <a:off x="16171003" y="1028700"/>
            <a:ext cx="1088297" cy="1088297"/>
            <a:chOff x="0" y="0"/>
            <a:chExt cx="1451062" cy="1451062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1451062" cy="1451062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428744" y="452849"/>
              <a:ext cx="593573" cy="114838"/>
              <a:chOff x="0" y="0"/>
              <a:chExt cx="135963" cy="26305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428744" y="669971"/>
              <a:ext cx="593573" cy="114838"/>
              <a:chOff x="0" y="0"/>
              <a:chExt cx="135963" cy="2630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428744" y="883376"/>
              <a:ext cx="593573" cy="114838"/>
              <a:chOff x="0" y="0"/>
              <a:chExt cx="135963" cy="2630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718925" y="-4272175"/>
            <a:ext cx="9092124" cy="12955099"/>
          </a:xfrm>
          <a:custGeom>
            <a:avLst/>
            <a:gdLst/>
            <a:ahLst/>
            <a:cxnLst/>
            <a:rect r="r" b="b" t="t" l="l"/>
            <a:pathLst>
              <a:path h="12955099" w="9092124">
                <a:moveTo>
                  <a:pt x="9092124" y="0"/>
                </a:moveTo>
                <a:lnTo>
                  <a:pt x="0" y="0"/>
                </a:lnTo>
                <a:lnTo>
                  <a:pt x="0" y="12955099"/>
                </a:lnTo>
                <a:lnTo>
                  <a:pt x="9092124" y="12955099"/>
                </a:lnTo>
                <a:lnTo>
                  <a:pt x="90921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7332933" y="3193352"/>
            <a:ext cx="10955067" cy="15609551"/>
          </a:xfrm>
          <a:custGeom>
            <a:avLst/>
            <a:gdLst/>
            <a:ahLst/>
            <a:cxnLst/>
            <a:rect r="r" b="b" t="t" l="l"/>
            <a:pathLst>
              <a:path h="15609551" w="10955067">
                <a:moveTo>
                  <a:pt x="0" y="15609551"/>
                </a:moveTo>
                <a:lnTo>
                  <a:pt x="10955067" y="15609551"/>
                </a:lnTo>
                <a:lnTo>
                  <a:pt x="10955067" y="0"/>
                </a:lnTo>
                <a:lnTo>
                  <a:pt x="0" y="0"/>
                </a:lnTo>
                <a:lnTo>
                  <a:pt x="0" y="156095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3780">
            <a:off x="7867530" y="732718"/>
            <a:ext cx="9788442" cy="10720164"/>
          </a:xfrm>
          <a:custGeom>
            <a:avLst/>
            <a:gdLst/>
            <a:ahLst/>
            <a:cxnLst/>
            <a:rect r="r" b="b" t="t" l="l"/>
            <a:pathLst>
              <a:path h="10720164" w="9788442">
                <a:moveTo>
                  <a:pt x="0" y="0"/>
                </a:moveTo>
                <a:lnTo>
                  <a:pt x="9788442" y="0"/>
                </a:lnTo>
                <a:lnTo>
                  <a:pt x="9788442" y="10720164"/>
                </a:lnTo>
                <a:lnTo>
                  <a:pt x="0" y="1072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381772" y="9345931"/>
            <a:ext cx="4049715" cy="218887"/>
            <a:chOff x="0" y="0"/>
            <a:chExt cx="1066591" cy="5764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66591" cy="57649"/>
            </a:xfrm>
            <a:custGeom>
              <a:avLst/>
              <a:gdLst/>
              <a:ahLst/>
              <a:cxnLst/>
              <a:rect r="r" b="b" t="t" l="l"/>
              <a:pathLst>
                <a:path h="57649" w="1066591">
                  <a:moveTo>
                    <a:pt x="0" y="0"/>
                  </a:moveTo>
                  <a:lnTo>
                    <a:pt x="1066591" y="0"/>
                  </a:lnTo>
                  <a:lnTo>
                    <a:pt x="1066591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066591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77107" y="3925424"/>
            <a:ext cx="925709" cy="925709"/>
            <a:chOff x="0" y="0"/>
            <a:chExt cx="1234279" cy="123427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299660" y="242293"/>
              <a:ext cx="595443" cy="724003"/>
            </a:xfrm>
            <a:custGeom>
              <a:avLst/>
              <a:gdLst/>
              <a:ahLst/>
              <a:cxnLst/>
              <a:rect r="r" b="b" t="t" l="l"/>
              <a:pathLst>
                <a:path h="724003" w="59544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195840" y="5112095"/>
            <a:ext cx="925709" cy="925709"/>
            <a:chOff x="0" y="0"/>
            <a:chExt cx="1234279" cy="123427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299660" y="242293"/>
              <a:ext cx="595443" cy="724003"/>
            </a:xfrm>
            <a:custGeom>
              <a:avLst/>
              <a:gdLst/>
              <a:ahLst/>
              <a:cxnLst/>
              <a:rect r="r" b="b" t="t" l="l"/>
              <a:pathLst>
                <a:path h="724003" w="59544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177107" y="6302350"/>
            <a:ext cx="925709" cy="925709"/>
            <a:chOff x="0" y="0"/>
            <a:chExt cx="1234279" cy="1234279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47" id="47"/>
            <p:cNvSpPr/>
            <p:nvPr/>
          </p:nvSpPr>
          <p:spPr>
            <a:xfrm flipH="false" flipV="false" rot="0">
              <a:off x="299660" y="242293"/>
              <a:ext cx="595443" cy="724003"/>
            </a:xfrm>
            <a:custGeom>
              <a:avLst/>
              <a:gdLst/>
              <a:ahLst/>
              <a:cxnLst/>
              <a:rect r="r" b="b" t="t" l="l"/>
              <a:pathLst>
                <a:path h="724003" w="59544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1195318" y="1750239"/>
            <a:ext cx="8926697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BACKEND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77107" y="2694957"/>
            <a:ext cx="6988878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true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COMPONENTS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258894" y="3781162"/>
            <a:ext cx="5907091" cy="422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</a:p>
          <a:p>
            <a:pPr algn="l" marL="518157" indent="-259078" lvl="1">
              <a:lnSpc>
                <a:spcPts val="2399"/>
              </a:lnSpc>
              <a:buFont typeface="Arial"/>
              <a:buChar char="•"/>
            </a:pPr>
            <a:r>
              <a:rPr lang="en-US" b="true" sz="2399" spc="-47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Express js Framework:</a:t>
            </a:r>
            <a:r>
              <a:rPr lang="en-US" sz="2399" spc="-4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A node js framework for features</a:t>
            </a:r>
          </a:p>
          <a:p>
            <a:pPr algn="l" marL="518157" indent="-259078" lvl="1">
              <a:lnSpc>
                <a:spcPts val="2399"/>
              </a:lnSpc>
              <a:buFont typeface="Arial"/>
              <a:buChar char="•"/>
            </a:pPr>
            <a:r>
              <a:rPr lang="en-US" b="true" sz="2399" spc="-47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Mongodb Database:</a:t>
            </a:r>
            <a:r>
              <a:rPr lang="en-US" sz="2399" spc="-4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Used for storing album and music data</a:t>
            </a:r>
          </a:p>
          <a:p>
            <a:pPr algn="l" marL="518157" indent="-259078" lvl="1">
              <a:lnSpc>
                <a:spcPts val="2399"/>
              </a:lnSpc>
              <a:buFont typeface="Arial"/>
              <a:buChar char="•"/>
            </a:pPr>
            <a:r>
              <a:rPr lang="en-US" b="true" sz="2399" spc="-47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Cloudinary storage:</a:t>
            </a:r>
            <a:r>
              <a:rPr lang="en-US" sz="2399" spc="-4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Used for storing album/ song covers and music mp3's</a:t>
            </a:r>
          </a:p>
          <a:p>
            <a:pPr algn="l" marL="518157" indent="-259078" lvl="1">
              <a:lnSpc>
                <a:spcPts val="2399"/>
              </a:lnSpc>
              <a:buFont typeface="Arial"/>
              <a:buChar char="•"/>
            </a:pPr>
            <a:r>
              <a:rPr lang="en-US" b="true" sz="2399" spc="-47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Multer: </a:t>
            </a:r>
            <a:r>
              <a:rPr lang="en-US" sz="2399" spc="-4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Used for uploading album/songs</a:t>
            </a:r>
          </a:p>
          <a:p>
            <a:pPr algn="l" marL="518157" indent="-259078" lvl="1">
              <a:lnSpc>
                <a:spcPts val="2399"/>
              </a:lnSpc>
              <a:buFont typeface="Arial"/>
              <a:buChar char="•"/>
            </a:pPr>
            <a:r>
              <a:rPr lang="en-US" b="true" sz="2399" spc="-47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Controllers: </a:t>
            </a:r>
            <a:r>
              <a:rPr lang="en-US" sz="2399" spc="-4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For adding, listing deleting albums/songs</a:t>
            </a:r>
          </a:p>
          <a:p>
            <a:pPr algn="l" marL="518157" indent="-259078" lvl="1">
              <a:lnSpc>
                <a:spcPts val="2399"/>
              </a:lnSpc>
              <a:buFont typeface="Arial"/>
              <a:buChar char="•"/>
            </a:pPr>
            <a:r>
              <a:rPr lang="en-US" b="true" sz="2399" spc="-47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API routes</a:t>
            </a:r>
            <a:r>
              <a:rPr lang="en-US" sz="2399" spc="-4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: Endpoints</a:t>
            </a:r>
          </a:p>
          <a:p>
            <a:pPr algn="l">
              <a:lnSpc>
                <a:spcPts val="2399"/>
              </a:lnSpc>
            </a:pPr>
          </a:p>
        </p:txBody>
      </p:sp>
      <p:grpSp>
        <p:nvGrpSpPr>
          <p:cNvPr name="Group 51" id="51"/>
          <p:cNvGrpSpPr/>
          <p:nvPr/>
        </p:nvGrpSpPr>
        <p:grpSpPr>
          <a:xfrm rot="0">
            <a:off x="16171003" y="1028700"/>
            <a:ext cx="1088297" cy="1088297"/>
            <a:chOff x="0" y="0"/>
            <a:chExt cx="1451062" cy="1451062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1451062" cy="1451062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428744" y="452849"/>
              <a:ext cx="593573" cy="114838"/>
              <a:chOff x="0" y="0"/>
              <a:chExt cx="135963" cy="26305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428744" y="669971"/>
              <a:ext cx="593573" cy="114838"/>
              <a:chOff x="0" y="0"/>
              <a:chExt cx="135963" cy="2630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428744" y="883376"/>
              <a:ext cx="593573" cy="114838"/>
              <a:chOff x="0" y="0"/>
              <a:chExt cx="135963" cy="2630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2080" y="0"/>
            <a:ext cx="18750080" cy="10287000"/>
          </a:xfrm>
          <a:custGeom>
            <a:avLst/>
            <a:gdLst/>
            <a:ahLst/>
            <a:cxnLst/>
            <a:rect r="r" b="b" t="t" l="l"/>
            <a:pathLst>
              <a:path h="10287000" w="18750080">
                <a:moveTo>
                  <a:pt x="0" y="0"/>
                </a:moveTo>
                <a:lnTo>
                  <a:pt x="18750080" y="0"/>
                </a:lnTo>
                <a:lnTo>
                  <a:pt x="18750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30" r="0" b="-110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9774" y="650644"/>
            <a:ext cx="8926697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ADMIN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1563" y="1595362"/>
            <a:ext cx="6988878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true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PANEL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893" y="2926246"/>
            <a:ext cx="8859623" cy="643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</a:p>
          <a:p>
            <a:pPr algn="l" marL="609270" indent="-304635" lvl="1">
              <a:lnSpc>
                <a:spcPts val="2822"/>
              </a:lnSpc>
              <a:buFont typeface="Arial"/>
              <a:buChar char="•"/>
            </a:pPr>
            <a:r>
              <a:rPr lang="en-US" b="true" sz="2822" spc="-56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Add Songs:</a:t>
            </a:r>
            <a:r>
              <a:rPr lang="en-US" sz="2822" spc="-56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The admin has the authority to add new song for the user</a:t>
            </a:r>
          </a:p>
          <a:p>
            <a:pPr algn="l">
              <a:lnSpc>
                <a:spcPts val="2822"/>
              </a:lnSpc>
            </a:pPr>
          </a:p>
          <a:p>
            <a:pPr algn="l" marL="609270" indent="-304635" lvl="1">
              <a:lnSpc>
                <a:spcPts val="2822"/>
              </a:lnSpc>
              <a:buFont typeface="Arial"/>
              <a:buChar char="•"/>
            </a:pPr>
            <a:r>
              <a:rPr lang="en-US" b="true" sz="2822" spc="-56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List Songs</a:t>
            </a:r>
            <a:r>
              <a:rPr lang="en-US" b="true" sz="2822" spc="-56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:</a:t>
            </a:r>
            <a:r>
              <a:rPr lang="en-US" sz="2822" spc="-56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The admin can view all the songs been in the application and can remove them</a:t>
            </a:r>
          </a:p>
          <a:p>
            <a:pPr algn="l">
              <a:lnSpc>
                <a:spcPts val="2822"/>
              </a:lnSpc>
            </a:pPr>
          </a:p>
          <a:p>
            <a:pPr algn="l" marL="609270" indent="-304635" lvl="1">
              <a:lnSpc>
                <a:spcPts val="2822"/>
              </a:lnSpc>
              <a:buFont typeface="Arial"/>
              <a:buChar char="•"/>
            </a:pPr>
            <a:r>
              <a:rPr lang="en-US" b="true" sz="2822" spc="-56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Add Album</a:t>
            </a:r>
            <a:r>
              <a:rPr lang="en-US" b="true" sz="2822" spc="-56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:</a:t>
            </a:r>
            <a:r>
              <a:rPr lang="en-US" sz="2822" spc="-56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The admin can add new albums to the application so  that its easy to categorize for the user to find their fav artists songs </a:t>
            </a:r>
          </a:p>
          <a:p>
            <a:pPr algn="l">
              <a:lnSpc>
                <a:spcPts val="2822"/>
              </a:lnSpc>
            </a:pPr>
          </a:p>
          <a:p>
            <a:pPr algn="l" marL="609270" indent="-304635" lvl="1">
              <a:lnSpc>
                <a:spcPts val="2822"/>
              </a:lnSpc>
              <a:buFont typeface="Arial"/>
              <a:buChar char="•"/>
            </a:pPr>
            <a:r>
              <a:rPr lang="en-US" b="true" sz="2822" spc="-56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List Album</a:t>
            </a:r>
            <a:r>
              <a:rPr lang="en-US" b="true" sz="2822" spc="-56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: </a:t>
            </a:r>
            <a:r>
              <a:rPr lang="en-US" sz="2822" spc="-56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The admin view all the albums and can customize their colours and also can delete them</a:t>
            </a:r>
          </a:p>
          <a:p>
            <a:pPr algn="l">
              <a:lnSpc>
                <a:spcPts val="2822"/>
              </a:lnSpc>
            </a:pPr>
          </a:p>
          <a:p>
            <a:pPr algn="l">
              <a:lnSpc>
                <a:spcPts val="2822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9749404" y="0"/>
            <a:ext cx="7282647" cy="10098511"/>
            <a:chOff x="0" y="0"/>
            <a:chExt cx="846204" cy="11733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6204" cy="1173393"/>
            </a:xfrm>
            <a:custGeom>
              <a:avLst/>
              <a:gdLst/>
              <a:ahLst/>
              <a:cxnLst/>
              <a:rect r="r" b="b" t="t" l="l"/>
              <a:pathLst>
                <a:path h="1173393" w="846204">
                  <a:moveTo>
                    <a:pt x="203200" y="0"/>
                  </a:moveTo>
                  <a:lnTo>
                    <a:pt x="846204" y="0"/>
                  </a:lnTo>
                  <a:lnTo>
                    <a:pt x="643004" y="1173393"/>
                  </a:lnTo>
                  <a:lnTo>
                    <a:pt x="0" y="1173393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37771" t="0" r="-7035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1689140">
            <a:off x="9177329" y="4312901"/>
            <a:ext cx="13580249" cy="4074075"/>
          </a:xfrm>
          <a:custGeom>
            <a:avLst/>
            <a:gdLst/>
            <a:ahLst/>
            <a:cxnLst/>
            <a:rect r="r" b="b" t="t" l="l"/>
            <a:pathLst>
              <a:path h="4074075" w="13580249">
                <a:moveTo>
                  <a:pt x="0" y="0"/>
                </a:moveTo>
                <a:lnTo>
                  <a:pt x="13580249" y="0"/>
                </a:lnTo>
                <a:lnTo>
                  <a:pt x="13580249" y="4074074"/>
                </a:lnTo>
                <a:lnTo>
                  <a:pt x="0" y="407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05802">
            <a:off x="4323000" y="-245438"/>
            <a:ext cx="6354883" cy="1906465"/>
          </a:xfrm>
          <a:custGeom>
            <a:avLst/>
            <a:gdLst/>
            <a:ahLst/>
            <a:cxnLst/>
            <a:rect r="r" b="b" t="t" l="l"/>
            <a:pathLst>
              <a:path h="1906465" w="6354883">
                <a:moveTo>
                  <a:pt x="0" y="0"/>
                </a:moveTo>
                <a:lnTo>
                  <a:pt x="6354883" y="0"/>
                </a:lnTo>
                <a:lnTo>
                  <a:pt x="6354883" y="1906465"/>
                </a:lnTo>
                <a:lnTo>
                  <a:pt x="0" y="1906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81772" y="9345931"/>
            <a:ext cx="5995998" cy="218887"/>
            <a:chOff x="0" y="0"/>
            <a:chExt cx="1579193" cy="576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79193" cy="57649"/>
            </a:xfrm>
            <a:custGeom>
              <a:avLst/>
              <a:gdLst/>
              <a:ahLst/>
              <a:cxnLst/>
              <a:rect r="r" b="b" t="t" l="l"/>
              <a:pathLst>
                <a:path h="57649" w="1579193">
                  <a:moveTo>
                    <a:pt x="0" y="0"/>
                  </a:moveTo>
                  <a:lnTo>
                    <a:pt x="1579193" y="0"/>
                  </a:lnTo>
                  <a:lnTo>
                    <a:pt x="157919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579193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991612" y="5359186"/>
            <a:ext cx="767225" cy="76722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15238" lIns="15238" bIns="15238" rIns="15238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991612" y="6403126"/>
            <a:ext cx="767225" cy="76722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15238" lIns="15238" bIns="15238" rIns="15238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588615" y="5359186"/>
            <a:ext cx="767225" cy="767225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15238" lIns="15238" bIns="15238" rIns="15238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5400000">
            <a:off x="1227832" y="5434252"/>
            <a:ext cx="521138" cy="455996"/>
            <a:chOff x="0" y="0"/>
            <a:chExt cx="812800" cy="7112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-222795" y="1028700"/>
            <a:ext cx="18834842" cy="3530142"/>
            <a:chOff x="0" y="0"/>
            <a:chExt cx="25113123" cy="4706855"/>
          </a:xfrm>
        </p:grpSpPr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9"/>
            <a:srcRect l="0" t="35934" r="0" b="35934"/>
            <a:stretch>
              <a:fillRect/>
            </a:stretch>
          </p:blipFill>
          <p:spPr>
            <a:xfrm flipH="false" flipV="false">
              <a:off x="0" y="0"/>
              <a:ext cx="25113123" cy="4706855"/>
            </a:xfrm>
            <a:prstGeom prst="rect">
              <a:avLst/>
            </a:prstGeom>
          </p:spPr>
        </p:pic>
      </p:grpSp>
      <p:sp>
        <p:nvSpPr>
          <p:cNvPr name="TextBox 44" id="44"/>
          <p:cNvSpPr txBox="true"/>
          <p:nvPr/>
        </p:nvSpPr>
        <p:spPr>
          <a:xfrm rot="0">
            <a:off x="1078066" y="1244510"/>
            <a:ext cx="6789464" cy="91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3"/>
              </a:lnSpc>
            </a:pPr>
            <a:r>
              <a:rPr lang="en-US" sz="5713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 </a:t>
            </a:r>
            <a:r>
              <a:rPr lang="en-US" sz="5713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Challenges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81772" y="1946700"/>
            <a:ext cx="6579490" cy="1636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3"/>
              </a:lnSpc>
            </a:pPr>
            <a:r>
              <a:rPr lang="en-US" sz="5713" b="true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AND SOLUTIONS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054767" y="5465765"/>
            <a:ext cx="640917" cy="59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b="true" sz="372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098390" y="5311317"/>
            <a:ext cx="4971626" cy="135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</a:p>
          <a:p>
            <a:pPr algn="l" marL="453388" indent="-226694" lvl="1">
              <a:lnSpc>
                <a:spcPts val="2099"/>
              </a:lnSpc>
              <a:buFont typeface="Arial"/>
              <a:buChar char="•"/>
            </a:pPr>
            <a:r>
              <a:rPr lang="en-US" sz="2099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Handling large media files and ensuring smooth streaming</a:t>
            </a:r>
          </a:p>
          <a:p>
            <a:pPr algn="l">
              <a:lnSpc>
                <a:spcPts val="2099"/>
              </a:lnSpc>
            </a:pPr>
          </a:p>
          <a:p>
            <a:pPr algn="l">
              <a:lnSpc>
                <a:spcPts val="2099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2054767" y="6509705"/>
            <a:ext cx="640917" cy="59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b="true" sz="372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651769" y="5465765"/>
            <a:ext cx="640917" cy="59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b="true" sz="372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63" id="63"/>
          <p:cNvSpPr txBox="true"/>
          <p:nvPr/>
        </p:nvSpPr>
        <p:spPr>
          <a:xfrm rot="0">
            <a:off x="3098390" y="6267982"/>
            <a:ext cx="4971626" cy="110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</a:p>
          <a:p>
            <a:pPr algn="l" marL="453388" indent="-226694" lvl="1">
              <a:lnSpc>
                <a:spcPts val="2099"/>
              </a:lnSpc>
              <a:buFont typeface="Arial"/>
              <a:buChar char="•"/>
            </a:pPr>
            <a:r>
              <a:rPr lang="en-US" sz="2099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Optimizing database queries for fast search results</a:t>
            </a:r>
          </a:p>
          <a:p>
            <a:pPr algn="l">
              <a:lnSpc>
                <a:spcPts val="2099"/>
              </a:lnSpc>
            </a:pPr>
          </a:p>
        </p:txBody>
      </p:sp>
      <p:sp>
        <p:nvSpPr>
          <p:cNvPr name="TextBox 64" id="64"/>
          <p:cNvSpPr txBox="true"/>
          <p:nvPr/>
        </p:nvSpPr>
        <p:spPr>
          <a:xfrm rot="0">
            <a:off x="11002214" y="5311317"/>
            <a:ext cx="4971626" cy="135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</a:p>
          <a:p>
            <a:pPr algn="l" marL="453388" indent="-226694" lvl="1">
              <a:lnSpc>
                <a:spcPts val="2099"/>
              </a:lnSpc>
              <a:buFont typeface="Arial"/>
              <a:buChar char="•"/>
            </a:pPr>
            <a:r>
              <a:rPr lang="en-US" sz="2099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Integrating backend and frontend</a:t>
            </a:r>
          </a:p>
          <a:p>
            <a:pPr algn="l">
              <a:lnSpc>
                <a:spcPts val="2099"/>
              </a:lnSpc>
            </a:pPr>
          </a:p>
          <a:p>
            <a:pPr algn="l">
              <a:lnSpc>
                <a:spcPts val="20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DAGRaO1EvQU</dc:identifier>
  <dcterms:modified xsi:type="dcterms:W3CDTF">2011-08-01T06:04:30Z</dcterms:modified>
  <cp:revision>1</cp:revision>
  <dc:title>Creating a PowerPoint presentation for a Spotify clone built using the MERN stack involves several key slides to clearly convey the project details. Below is an outline for your presentation: Slide 1: Title Slide Title: Spotify Clone using MERN Stack</dc:title>
</cp:coreProperties>
</file>